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1" r:id="rId2"/>
    <p:sldId id="288" r:id="rId3"/>
    <p:sldId id="287" r:id="rId4"/>
    <p:sldId id="291" r:id="rId5"/>
    <p:sldId id="256" r:id="rId6"/>
    <p:sldId id="257" r:id="rId7"/>
    <p:sldId id="258" r:id="rId8"/>
    <p:sldId id="261" r:id="rId9"/>
    <p:sldId id="266" r:id="rId10"/>
    <p:sldId id="265" r:id="rId11"/>
    <p:sldId id="262" r:id="rId12"/>
    <p:sldId id="264" r:id="rId13"/>
    <p:sldId id="268" r:id="rId14"/>
    <p:sldId id="269" r:id="rId15"/>
    <p:sldId id="271" r:id="rId16"/>
    <p:sldId id="279" r:id="rId17"/>
    <p:sldId id="28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1B605-C7A0-4516-B046-8C87753E479A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23EFB-7352-4B84-8400-4066F9516A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109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23EFB-7352-4B84-8400-4066F9516A6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708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Microsoft_Office_PowerPoint1.sld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lubka.caduk.ru/p119aa1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Анна\Desktop\Новая папка (2)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4178" y="0"/>
            <a:ext cx="9328178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6714" y="-27562"/>
            <a:ext cx="7470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Филиал МБДОУ – детского сада «Детство» детский сад № 40/228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7" y="2792174"/>
            <a:ext cx="81471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Модель инклюзивного образования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9580"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Ты и я - в «Капитошке» мы друзья»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7400" y="14497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Городской конкурс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«Лучшее муниципальное образовательное учреждение – 2016»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0879" y="2145843"/>
            <a:ext cx="76259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Номинация: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>
              <a:spcAft>
                <a:spcPts val="0"/>
              </a:spcAft>
              <a:tabLst>
                <a:tab pos="81026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«Лучшее муниципальное  дошкольное образовательное учреждение»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6126163"/>
            <a:ext cx="209743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215"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Екатеринбург</a:t>
            </a:r>
          </a:p>
          <a:p>
            <a:pPr marL="450215" algn="ctr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2016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нна\Desktop\Новая папка (2)\029692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43174" y="357166"/>
            <a:ext cx="3765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ЛИТЕРАТУРНЫЙ ЦЕНТР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J:\Мои рисунки\2014-2015\среда\группы\Абвгдейки\P9250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000504"/>
            <a:ext cx="3357586" cy="2518610"/>
          </a:xfrm>
          <a:prstGeom prst="rect">
            <a:avLst/>
          </a:prstGeom>
          <a:noFill/>
        </p:spPr>
      </p:pic>
      <p:pic>
        <p:nvPicPr>
          <p:cNvPr id="7172" name="Picture 4" descr="J:\Мои рисунки\2014-2015\среда\группы\Кораблик\DSCN28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142984"/>
            <a:ext cx="3429024" cy="2571768"/>
          </a:xfrm>
          <a:prstGeom prst="rect">
            <a:avLst/>
          </a:prstGeom>
          <a:noFill/>
        </p:spPr>
      </p:pic>
      <p:pic>
        <p:nvPicPr>
          <p:cNvPr id="7173" name="Picture 5" descr="J:\Мои рисунки\2014-2015\среда\группы\Семицветики\DSCN28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285860"/>
            <a:ext cx="3357543" cy="2518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нна\Desktop\Новая папка (2)\029692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285728"/>
            <a:ext cx="518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ЦЕНТР СЮЖЕТНО-РОЛЕВЫХ ИГР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8194" name="Picture 2" descr="J:\Мои рисунки\2014-2015\среда\группы\Абвгдейки\P9250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286256"/>
            <a:ext cx="2285633" cy="1714512"/>
          </a:xfrm>
          <a:prstGeom prst="rect">
            <a:avLst/>
          </a:prstGeom>
          <a:noFill/>
        </p:spPr>
      </p:pic>
      <p:pic>
        <p:nvPicPr>
          <p:cNvPr id="8195" name="Picture 3" descr="J:\Мои рисунки\2014-2015\среда\группы\Веснушки\P92501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643050"/>
            <a:ext cx="2476103" cy="1857388"/>
          </a:xfrm>
          <a:prstGeom prst="rect">
            <a:avLst/>
          </a:prstGeom>
          <a:noFill/>
        </p:spPr>
      </p:pic>
      <p:pic>
        <p:nvPicPr>
          <p:cNvPr id="8196" name="Picture 4" descr="J:\Мои рисунки\2014-2015\среда\группы\Веснушки\P92501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214818"/>
            <a:ext cx="2372418" cy="1779611"/>
          </a:xfrm>
          <a:prstGeom prst="rect">
            <a:avLst/>
          </a:prstGeom>
          <a:noFill/>
        </p:spPr>
      </p:pic>
      <p:pic>
        <p:nvPicPr>
          <p:cNvPr id="8200" name="Picture 8" descr="J:\Мои рисунки\2014-2015\среда\группы\Золотой ключик\DSCN29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1571612"/>
            <a:ext cx="2619351" cy="1964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нна\Desktop\Новая папка (2)\029692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8860" y="357166"/>
            <a:ext cx="4436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ЦЕНТР КОНСТРУИРОВАНИЯ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9220" name="Picture 4" descr="J:\Мои рисунки\2014-2015\среда\группы\Кораблик\DSCN28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3333774" cy="2500330"/>
          </a:xfrm>
          <a:prstGeom prst="rect">
            <a:avLst/>
          </a:prstGeom>
          <a:noFill/>
        </p:spPr>
      </p:pic>
      <p:pic>
        <p:nvPicPr>
          <p:cNvPr id="9221" name="Picture 5" descr="J:\Мои рисунки\2014-2015\среда\группы\Фантазеры\P92500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428736"/>
            <a:ext cx="3333217" cy="2500330"/>
          </a:xfrm>
          <a:prstGeom prst="rect">
            <a:avLst/>
          </a:prstGeom>
          <a:noFill/>
        </p:spPr>
      </p:pic>
      <p:pic>
        <p:nvPicPr>
          <p:cNvPr id="9222" name="Picture 6" descr="J:\Мои рисунки\2014-2015\среда\группы\Теремок\DSCN29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4357694"/>
            <a:ext cx="2952728" cy="2214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нна\Desktop\Новая папка (2)\029692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285728"/>
            <a:ext cx="493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КАБИНЕТ УЧИТЕЛЯ-ЛОГОПЕДА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2290" name="Picture 2" descr="J:\Мои рисунки\2014-2015\среда\кабинет логопеда\IMG_24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00504"/>
            <a:ext cx="2667139" cy="2000264"/>
          </a:xfrm>
          <a:prstGeom prst="rect">
            <a:avLst/>
          </a:prstGeom>
          <a:noFill/>
        </p:spPr>
      </p:pic>
      <p:pic>
        <p:nvPicPr>
          <p:cNvPr id="12293" name="Picture 5" descr="J:\Мои рисунки\2014-2015\среда\кабинет логопеда\IMG_24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357298"/>
            <a:ext cx="2952905" cy="2214578"/>
          </a:xfrm>
          <a:prstGeom prst="rect">
            <a:avLst/>
          </a:prstGeom>
          <a:noFill/>
        </p:spPr>
      </p:pic>
      <p:pic>
        <p:nvPicPr>
          <p:cNvPr id="4" name="Picture 3" descr="J:\Мои рисунки\2014-2015\среда\кабинет логопеда\IMG_24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214818"/>
            <a:ext cx="2714644" cy="2035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нна\Desktop\Новая папка (2)\029692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14612" y="214290"/>
            <a:ext cx="37709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КАБИНЕТ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ПЕДАГОГА-ПСИХОЛОГА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051" name="Picture 3" descr="J:\Мои рисунки\2014-2015\среда\кабинет психолога\P9250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285992"/>
            <a:ext cx="2214578" cy="2952277"/>
          </a:xfrm>
          <a:prstGeom prst="rect">
            <a:avLst/>
          </a:prstGeom>
          <a:noFill/>
        </p:spPr>
      </p:pic>
      <p:pic>
        <p:nvPicPr>
          <p:cNvPr id="2053" name="Picture 5" descr="J:\Мои рисунки\2014-2015\среда\кабинет психолога\P92500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428868"/>
            <a:ext cx="3346377" cy="2510202"/>
          </a:xfrm>
          <a:prstGeom prst="rect">
            <a:avLst/>
          </a:prstGeom>
          <a:noFill/>
        </p:spPr>
      </p:pic>
      <p:pic>
        <p:nvPicPr>
          <p:cNvPr id="2055" name="Picture 7" descr="J:\Мои рисунки\2014-2015\среда\кабинет психолога\P92500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2214554"/>
            <a:ext cx="2197085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нна\Desktop\Новая папка (2)\029692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488" y="428604"/>
            <a:ext cx="3672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СЕНСОРНАЯ КОМНАТА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6" name="Picture 8" descr="J:\Мои рисунки\2014-2015\среда\кабинет психолога\P9250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143380"/>
            <a:ext cx="3071834" cy="2304260"/>
          </a:xfrm>
          <a:prstGeom prst="rect">
            <a:avLst/>
          </a:prstGeom>
          <a:noFill/>
        </p:spPr>
      </p:pic>
      <p:pic>
        <p:nvPicPr>
          <p:cNvPr id="3074" name="Picture 2" descr="J:\Мои рисунки\2014-2015\среда\кабинет психолога\P92500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62270">
            <a:off x="5323742" y="1505168"/>
            <a:ext cx="3419953" cy="2565393"/>
          </a:xfrm>
          <a:prstGeom prst="rect">
            <a:avLst/>
          </a:prstGeom>
          <a:noFill/>
        </p:spPr>
      </p:pic>
      <p:pic>
        <p:nvPicPr>
          <p:cNvPr id="3075" name="Picture 3" descr="J:\Мои рисунки\2014-2015\среда\кабинет психолога\P92500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886906">
            <a:off x="687763" y="1656393"/>
            <a:ext cx="3394066" cy="254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нна\Desktop\Новая папка (2)\029692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910678" y="357166"/>
          <a:ext cx="7447536" cy="5949708"/>
        </p:xfrm>
        <a:graphic>
          <a:graphicData uri="http://schemas.openxmlformats.org/presentationml/2006/ole">
            <p:oleObj spid="_x0000_s18439" name="Слайд" r:id="rId4" imgW="4553585" imgH="3413916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нна\Desktop\Новая папка (2)\029692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22" r="13333"/>
          <a:stretch>
            <a:fillRect/>
          </a:stretch>
        </p:blipFill>
        <p:spPr bwMode="auto">
          <a:xfrm>
            <a:off x="857224" y="428604"/>
            <a:ext cx="7358114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нна\Desktop\Новая папка (2)\029692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188" y="0"/>
            <a:ext cx="9144000" cy="6858000"/>
          </a:xfrm>
          <a:prstGeom prst="rect">
            <a:avLst/>
          </a:prstGeom>
          <a:noFill/>
        </p:spPr>
      </p:pic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393" y="208791"/>
            <a:ext cx="87225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«Инклюзивное» образование как признание ценности различий всех детей и их способности к развитию, которое ведётся тем способом, который наиболее подходит этому ребёнку.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4706" y="4876255"/>
            <a:ext cx="7137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Система обучения подстраивается под ребёнка, а не ребёнок под систему. </a:t>
            </a:r>
            <a:endParaRPr lang="ru-RU" sz="3200" dirty="0"/>
          </a:p>
        </p:txBody>
      </p:sp>
      <p:pic>
        <p:nvPicPr>
          <p:cNvPr id="8" name="irc_mi" descr="http://ylubka.caduk.ru/images/logos_final_posl.pn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525" y="2437831"/>
            <a:ext cx="3208774" cy="2347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83858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нна\Desktop\Новая папка (2)\029692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9875" fontAlgn="base">
              <a:spcBef>
                <a:spcPct val="0"/>
              </a:spcBef>
              <a:spcAft>
                <a:spcPct val="0"/>
              </a:spcAft>
            </a:pPr>
            <a:r>
              <a:rPr lang="ru-RU" sz="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26987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43512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63"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Российской Федерации  </a:t>
            </a:r>
          </a:p>
          <a:p>
            <a:pPr algn="ctr" defTabSz="914363"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29 декабря 2012 г. № 273-ФЗ              </a:t>
            </a:r>
          </a:p>
          <a:p>
            <a:pPr algn="ctr" defTabSz="914363"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Федерации» 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63" fontAlgn="auto">
              <a:spcAft>
                <a:spcPts val="0"/>
              </a:spcAft>
              <a:defRPr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63" fontAlgn="auto">
              <a:spcAft>
                <a:spcPts val="0"/>
              </a:spcAft>
              <a:defRPr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2. Основные понятия, используемые в настоящем </a:t>
            </a:r>
          </a:p>
          <a:p>
            <a:pPr defTabSz="914363"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Федеральном законе</a:t>
            </a:r>
          </a:p>
          <a:p>
            <a:pPr defTabSz="914363" fontAlgn="auto">
              <a:spcAft>
                <a:spcPts val="0"/>
              </a:spcAft>
              <a:defRPr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обучающийся с ограниченными возможностями здоровья …;</a:t>
            </a:r>
          </a:p>
          <a:p>
            <a:pPr defTabSz="914363" fontAlgn="auto">
              <a:spcAft>
                <a:spcPts val="0"/>
              </a:spcAft>
              <a:defRPr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инклюзивное образование …;</a:t>
            </a:r>
          </a:p>
          <a:p>
            <a:pPr defTabSz="914363" fontAlgn="auto">
              <a:spcAft>
                <a:spcPts val="0"/>
              </a:spcAft>
              <a:defRPr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адаптированная образовательная программа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63" fontAlgn="auto">
              <a:spcAft>
                <a:spcPts val="0"/>
              </a:spcAft>
              <a:defRPr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5. Право на образование. </a:t>
            </a:r>
          </a:p>
          <a:p>
            <a:pPr defTabSz="914363" fontAlgn="auto">
              <a:spcAft>
                <a:spcPts val="0"/>
              </a:spcAft>
              <a:defRPr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п.5.1)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создаются необходимые условия для получения без дискриминации качественного образования лицами ограниченными возможностями здоровья, для коррекции нарушений развития и социальной адаптации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63" fontAlgn="auto">
              <a:spcAft>
                <a:spcPts val="0"/>
              </a:spcAft>
              <a:defRPr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79. Организация получения образования обучающимися с ограниченными возможностями здоровья (п.1 – 12).</a:t>
            </a:r>
          </a:p>
        </p:txBody>
      </p:sp>
    </p:spTree>
    <p:extLst>
      <p:ext uri="{BB962C8B-B14F-4D97-AF65-F5344CB8AC3E}">
        <p14:creationId xmlns="" xmlns:p14="http://schemas.microsoft.com/office/powerpoint/2010/main" val="417704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нна\Desktop\Новая папка (2)\029692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655" y="181957"/>
            <a:ext cx="896869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дошкольного образования (Утверждён приказом Министерства образования и науки Российской Федерации от 17.10 2013 г. № 1155) вступил в силу с 1 января 2014 г. </a:t>
            </a:r>
          </a:p>
          <a:p>
            <a:pPr algn="ctr"/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ФГОС ДО учитываются:</a:t>
            </a:r>
          </a:p>
          <a:p>
            <a:pPr algn="just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Индивидуальные потребности ребёнка, связанные с его жизненной ситуацией и состоянием здоровья, определяющие особые условия получения им образования (далее – особые образовательные потребности), индивидуальные потребности отдельных категорий детей, в том числе с ограниченными возможностями здоровья.</a:t>
            </a:r>
          </a:p>
          <a:p>
            <a:pPr algn="just"/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Одной из задач стандарта является обеспечение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психофизических и других особенностей (в том числе ограниченных возможностей здоровья).</a:t>
            </a:r>
          </a:p>
          <a:p>
            <a:pPr algn="just"/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п. 2.11.2. ФГОС ДО прописано, что должно входить в содержание и направления инклюзивного образования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86849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нна\Desktop\Новая папка (2)\029692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571480"/>
            <a:ext cx="6143668" cy="928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СТРУКТУРНО-ФУНКЦИОНАЛЬНАЯ МОДЕЛЬ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2143116"/>
            <a:ext cx="2928958" cy="15001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1. ЦЕЛЕВОЙ БЛОК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7554" y="3000372"/>
            <a:ext cx="3357586" cy="15716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2. СОДЕРЖАТЕЛЬНЫЙ БЛОК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72132" y="4643446"/>
            <a:ext cx="3286148" cy="15716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3.  ПРОЦЕССУАЛЬНО-ДЕЯТЕЛЬНОСТНЫЙ БЛОК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785918" y="1643050"/>
            <a:ext cx="1071570" cy="42862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500562" y="1714488"/>
            <a:ext cx="1214446" cy="114300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858016" y="1643050"/>
            <a:ext cx="1214446" cy="285752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нна\Desktop\Новая папка (2)\029692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214290"/>
            <a:ext cx="861261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Определение зоны актуального развития ребенка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14345" y="1214424"/>
          <a:ext cx="7786744" cy="4929219"/>
        </p:xfrm>
        <a:graphic>
          <a:graphicData uri="http://schemas.openxmlformats.org/drawingml/2006/table">
            <a:tbl>
              <a:tblPr/>
              <a:tblGrid>
                <a:gridCol w="480786"/>
                <a:gridCol w="2195620"/>
                <a:gridCol w="731596"/>
                <a:gridCol w="731596"/>
                <a:gridCol w="731596"/>
                <a:gridCol w="731596"/>
                <a:gridCol w="732429"/>
                <a:gridCol w="732429"/>
                <a:gridCol w="719096"/>
              </a:tblGrid>
              <a:tr h="352087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код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Критерии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диагностики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87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Биологический возраст ребенка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62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1-2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2-3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3-4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4-5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5-6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6-7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Итоговый код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Социально-коммуникативное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Познавательное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Речевое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3.2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Художественно – эстетическое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4.3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Физическое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5.2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Психофизиологическое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6.2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Дизонтогенез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речи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7.2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нна\Desktop\Новая папка (2)\029692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71802" y="214290"/>
            <a:ext cx="3448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УСЛОВИЯ В ГРУППАХ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8" y="785794"/>
            <a:ext cx="4252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ФИЗКУЛЬТУРНЫЕ ЦЕНТРЫ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J:\Мои рисунки\2014-2015\среда\группы\Абвгдейки\DSCN29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71744"/>
            <a:ext cx="2476475" cy="1857356"/>
          </a:xfrm>
          <a:prstGeom prst="rect">
            <a:avLst/>
          </a:prstGeom>
          <a:noFill/>
        </p:spPr>
      </p:pic>
      <p:pic>
        <p:nvPicPr>
          <p:cNvPr id="2052" name="Picture 4" descr="J:\Мои рисунки\2014-2015\среда\группы\Золотой ключик\DSCN29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952744" y="2833678"/>
            <a:ext cx="3238480" cy="2428860"/>
          </a:xfrm>
          <a:prstGeom prst="rect">
            <a:avLst/>
          </a:prstGeom>
          <a:noFill/>
        </p:spPr>
      </p:pic>
      <p:pic>
        <p:nvPicPr>
          <p:cNvPr id="2053" name="Picture 5" descr="J:\Мои рисунки\2014-2015\среда\группы\Теремок\DSCN29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500306"/>
            <a:ext cx="2643206" cy="1982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нна\Desktop\Новая папка (2)\029692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00364" y="285728"/>
            <a:ext cx="3020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ЦЕНТР ПОЗНАНИЯ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J:\Мои рисунки\2014-2015\среда\группы\Абвгдейки\P9250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929066"/>
            <a:ext cx="2500330" cy="1875561"/>
          </a:xfrm>
          <a:prstGeom prst="rect">
            <a:avLst/>
          </a:prstGeom>
          <a:noFill/>
        </p:spPr>
      </p:pic>
      <p:pic>
        <p:nvPicPr>
          <p:cNvPr id="5123" name="Picture 3" descr="J:\Мои рисунки\2014-2015\среда\группы\Абвгдейки\P92500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786322"/>
            <a:ext cx="2357454" cy="1768386"/>
          </a:xfrm>
          <a:prstGeom prst="rect">
            <a:avLst/>
          </a:prstGeom>
          <a:noFill/>
        </p:spPr>
      </p:pic>
      <p:pic>
        <p:nvPicPr>
          <p:cNvPr id="5124" name="Picture 4" descr="J:\Мои рисунки\2014-2015\среда\группы\Звездочки\P92500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000108"/>
            <a:ext cx="2571338" cy="1928826"/>
          </a:xfrm>
          <a:prstGeom prst="rect">
            <a:avLst/>
          </a:prstGeom>
          <a:noFill/>
        </p:spPr>
      </p:pic>
      <p:pic>
        <p:nvPicPr>
          <p:cNvPr id="5125" name="Picture 5" descr="J:\Мои рисунки\2014-2015\среда\группы\Золотой ключик\DSCN29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2143116"/>
            <a:ext cx="2214535" cy="1660901"/>
          </a:xfrm>
          <a:prstGeom prst="rect">
            <a:avLst/>
          </a:prstGeom>
          <a:noFill/>
        </p:spPr>
      </p:pic>
      <p:pic>
        <p:nvPicPr>
          <p:cNvPr id="5126" name="Picture 6" descr="J:\Мои рисунки\2014-2015\среда\группы\Золотой ключик\DSCN29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3857628"/>
            <a:ext cx="2381224" cy="1785918"/>
          </a:xfrm>
          <a:prstGeom prst="rect">
            <a:avLst/>
          </a:prstGeom>
          <a:noFill/>
        </p:spPr>
      </p:pic>
      <p:pic>
        <p:nvPicPr>
          <p:cNvPr id="5127" name="Picture 7" descr="J:\Мои рисунки\2014-2015\среда\группы\Золотой ключик\DSCN293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928670"/>
            <a:ext cx="2428892" cy="1821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нна\Desktop\Новая папка (2)\029692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00364" y="214290"/>
            <a:ext cx="3244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ЦЕНТР ТВОРЧЕСТВА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6148" name="Picture 4" descr="J:\Мои рисунки\2014-2015\среда\группы\Золотой ключик\DSCN29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214818"/>
            <a:ext cx="2833665" cy="2125248"/>
          </a:xfrm>
          <a:prstGeom prst="rect">
            <a:avLst/>
          </a:prstGeom>
          <a:noFill/>
        </p:spPr>
      </p:pic>
      <p:pic>
        <p:nvPicPr>
          <p:cNvPr id="6149" name="Picture 5" descr="J:\Мои рисунки\2014-2015\среда\группы\Теремок\DSCN29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214422"/>
            <a:ext cx="3429024" cy="2571768"/>
          </a:xfrm>
          <a:prstGeom prst="rect">
            <a:avLst/>
          </a:prstGeom>
          <a:noFill/>
        </p:spPr>
      </p:pic>
      <p:pic>
        <p:nvPicPr>
          <p:cNvPr id="6147" name="Picture 3" descr="J:\Мои рисунки\2014-2015\среда\группы\Звездочки\P92500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428736"/>
            <a:ext cx="3134248" cy="2351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223</Words>
  <Application>Microsoft Office PowerPoint</Application>
  <PresentationFormat>Экран (4:3)</PresentationFormat>
  <Paragraphs>91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User</cp:lastModifiedBy>
  <cp:revision>24</cp:revision>
  <dcterms:created xsi:type="dcterms:W3CDTF">2016-05-19T11:10:09Z</dcterms:created>
  <dcterms:modified xsi:type="dcterms:W3CDTF">2017-10-15T13:13:19Z</dcterms:modified>
</cp:coreProperties>
</file>